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SemiBold"/>
      <p:regular r:id="rId24"/>
      <p:bold r:id="rId25"/>
      <p:italic r:id="rId26"/>
      <p:boldItalic r:id="rId27"/>
    </p:embeddedFont>
    <p:embeddedFont>
      <p:font typeface="Inter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23D394B-DDF2-4AA0-89C6-D754B3FB67FA}">
  <a:tblStyle styleId="{A23D394B-DDF2-4AA0-89C6-D754B3FB67F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SemiBold-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italic.fntdata"/><Relationship Id="rId25" Type="http://schemas.openxmlformats.org/officeDocument/2006/relationships/font" Target="fonts/PlusJakartaSansSemiBold-bold.fntdata"/><Relationship Id="rId28" Type="http://schemas.openxmlformats.org/officeDocument/2006/relationships/font" Target="fonts/InterMedium-regular.fntdata"/><Relationship Id="rId27" Type="http://schemas.openxmlformats.org/officeDocument/2006/relationships/font" Target="fonts/PlusJakartaSansSemiBold-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Medium-boldItalic.fntdata"/><Relationship Id="rId3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3e894ca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3e894c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c3e894ca0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c3e894c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c3e894ca0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c3e894ca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0c3e894ca0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0c3e894ca0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1efbcfbc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1efbcfbc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efbcfbc6b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efbcfbc6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81550" y="1099600"/>
            <a:ext cx="35046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Chattel slavery, as it existed, was the worst kind of human bondage. Africans fought against and resisted slavery in their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homeland, on the seas, and in America. There was continuous resistance against Europeans during every phase of the slave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trade. Because the rebellions of the African slaves increased, the slave traders created laws designed to reduce African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Resistance.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Much of the information about the resistance to slavery came from written documents kept by the European sailors. There is enough information, includling historical facts, examples of resistance, and dislike of the European slave trade, to establish that the enslavement of Africans was not accepted by African people. African leaders and those opposing the European slave trade, organized and assigned large groups to keep watch for slave ships traveling to the East and whose crews were well-known for kidnapping Africans on the coast. For example, King Ansah of Ghana (1470-1486) had the Fante people watch for European ships, and prevented them from coming ashore. Many other African leaders did not permit Europeans in their kingdoms. In Benin, the people had heard of the intentions of the Europeans, so they killed them as soon as they came ashore. There were some kings who agreed to trade with the Europeans, but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attempted to stop it once they saw the problems that were created in their lands. Through the tactics of several African leaders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kings, they were able to minimize the European slave trade but they could not stop it completely. The treachery and greed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 the Europeans, hurt the African economy and, therefore, damaged trade relations. African King Nzenga Maremba tried to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stop the slave trade in the Congo only after he originally participated in the trade in exchange for military items and</a:t>
            </a:r>
            <a:endParaRPr sz="1200">
              <a:solidFill>
                <a:schemeClr val="dk1"/>
              </a:solidFill>
              <a:latin typeface="Inter"/>
              <a:ea typeface="Inter"/>
              <a:cs typeface="Inter"/>
              <a:sym typeface="Inter"/>
            </a:endParaRPr>
          </a:p>
        </p:txBody>
      </p:sp>
      <p:sp>
        <p:nvSpPr>
          <p:cNvPr id="57" name="Google Shape;57;p13"/>
          <p:cNvSpPr txBox="1"/>
          <p:nvPr/>
        </p:nvSpPr>
        <p:spPr>
          <a:xfrm>
            <a:off x="3973950" y="5029200"/>
            <a:ext cx="3656100" cy="44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support from Portugal. King Maremba agreed to release his African prisoners of war to the Portuguese who wanted the best young African men as a bargaining chip to be sure the King kept his word. The Portuguese promised to train and educate the young men to become priests and later to return them to the Congo. King Meremba let the Portuguese convince him to take the Christian name, Alfonso, as a show of support. When Alfonso asked for the return of a few of his former prisoners, who had been trained to serve as physicians, surgeons, pharmacists, assistants for shipbuilders and carpenters, his requests were denied. After having his requests denied several times, King Alfonso learned that his prisoners of war had been sold as slaves in Portugal. In 1526, King Alfonso wrote to King John III, the former King of Portugal, and asked for his help in ending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slave trade in the Congo. He explained the freedoms that were given to the Portuguese, who had set up shops, become merchants in the Congo and had amassed fortunes.</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500">
                <a:solidFill>
                  <a:schemeClr val="dk1"/>
                </a:solidFill>
                <a:latin typeface="Halant"/>
                <a:ea typeface="Halant"/>
                <a:cs typeface="Halant"/>
                <a:sym typeface="Halant"/>
              </a:rPr>
              <a:t>Next page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9" name="Google Shape;59;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3973950" y="1265850"/>
            <a:ext cx="3581450" cy="366284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67" name="Google Shape;67;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390125" y="1154975"/>
            <a:ext cx="6861300" cy="457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people in the Congo could not do the same because they had complied with the agreement and now did not have the same abundance of wealth as the invaders. King Alfonso related that the damage was so great that his people and land were being seized daily. King Alfonso ended his letter to King John III with another request for his help because it was the will of the people in the Congo and other kingdoms that there should not be any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trading of slaves nor markets for slaves. Other countries that were resisting the slave trade throughout the continent of Africa were Senegal, Ghana, Benin, Nigeria, and Angola. In 1777, King Agadja, a Dahomean monarch, captured an Englishman and his slave raiding party who had entered his kingdom looking for more Africans. The Englishman and his crew were released after they promised to return all the Africans they had captured. King Agadja gave the Englishmen a warning to take to the rulers of England, that if any other slave traders were sent to his Kingdom, or other kingdoms, they would be killed.</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1787, the Senegal King of Almammy, passed a law that made it illegal to take enslaved Africans through his kingdom. To let Europeans know how serious the law was, the king returned the presents French slave traders sent as bribes. Queen Nzingha of Angola fought a successful 30-year war against the slave traders of Portugal until the Portuguese negotiated a treaty with her in 1656. Their treaty remained in effect until she died in 1663.</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Division of Educational Equity - Rev. 2002 UNIT 2 African and African American History Infusion Curriculum - Page 141 by The School District of Palm Beach County, Florida</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0" name="Google Shape;70;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1067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Empathy/Perspective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Inter Medium"/>
                <a:ea typeface="Inter Medium"/>
                <a:cs typeface="Inter Medium"/>
                <a:sym typeface="Inter Medium"/>
              </a:rPr>
              <a:t>Primary Source Analysis: Excerpt of letter from Nzinga Mbemba to Portuguese King João III</a:t>
            </a:r>
            <a:endParaRPr sz="1700">
              <a:latin typeface="Inter Medium"/>
              <a:ea typeface="Inter Medium"/>
              <a:cs typeface="Inter Medium"/>
              <a:sym typeface="Inter Medium"/>
            </a:endParaRPr>
          </a:p>
        </p:txBody>
      </p:sp>
      <p:pic>
        <p:nvPicPr>
          <p:cNvPr id="77" name="Google Shape;77;p15"/>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78" name="Google Shape;78;p15"/>
          <p:cNvSpPr txBox="1"/>
          <p:nvPr/>
        </p:nvSpPr>
        <p:spPr>
          <a:xfrm>
            <a:off x="393375" y="2467500"/>
            <a:ext cx="7002900" cy="7159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Sir, Your Highness should know how our Kingdom is being lost in so many ways that it is convenient to provide for the necessary remedy, since this is caused by the excessive freedom given by your agents and officials to the men and merchants who are allowed to come to this kingdom to set up shops with goods and many things which have been prohibited by us, and which they spread through our Kingdoms and Domains in such an abundance that many of our vassals, whom we had in obedience, do not comply because they have the things in greater abundance than we ourselves; and it was with these things that we had them content and subjected under our vassalage and jurisdiction, so it is doing a great harm not only to the service of God, but the security and peace of our Kingdoms and State as well.</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And we cannot reckon how great the damage is, since the mentioned merchants are taking every day our natives, sons of the land and the sons of our noblemen and vassals and our relatives, because the thieves and men of bad conscience grab them wishing to have the things and wares of this Kingdom which they are ambitious of, they grab them and get them to be sold; and so great, Sir, is the corruption and licentiousness that our country is being completely depopulated, and Your Highness should not agree with this nor accept it as in your service. And to avoid it we need from those Kingdoms no more than some priests and a few people to reach in schools, and no other goods except wine and flour for the holy sacrament. That is why we beg of Your Highness to help and assist us in this matter, commanding your factors that they should nor send here either merchants or wares, because it is our will that in these Kingdoms there should not be any trade of slaves nor outlet for them. Concerning what is referred to above, again we beg of Your Highness to agree with it, since otherwise we cannot remedy such an obvious damage, Pray Our Lord in His mercy to have Your Highness under His guard and let you do forever the things of His service, I kiss your hands many times.</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Many of our people, keenly desirous as they are of the wares and things of your Kingdoms, which are brought here by your people, and in order to satisfy their voracious appetite, seize many of our people, freed and exempt men, and very often it happens that they kidnap even noblemen and the sons of noblemen, and our relatives, and take them to be sold to the white men who are in our Kingdoms; and for this purpose they have concealed them; and others are brought during the night so that they might not be recognized. </a:t>
            </a:r>
            <a:r>
              <a:rPr lang="en" sz="1200">
                <a:solidFill>
                  <a:schemeClr val="dk1"/>
                </a:solidFill>
                <a:latin typeface="Inter"/>
                <a:ea typeface="Inter"/>
                <a:cs typeface="Inter"/>
                <a:sym typeface="Inter"/>
              </a:rPr>
              <a:t>And as soon as they are taken by the white men they are immediately ironed and branded with fire, and when they are carried to be embarked, if they are caught by our guards’ men the whites allege that they have bought them but they cannot say from whom, so that it is our duty to do justice and to restore to the freemen their freedmen, but it cannot be done if your subjects feel offended, as they claim to be.”</a:t>
            </a:r>
            <a:endParaRPr b="1" i="1">
              <a:solidFill>
                <a:schemeClr val="dk1"/>
              </a:solidFill>
              <a:latin typeface="Inter"/>
              <a:ea typeface="Inter"/>
              <a:cs typeface="Inter"/>
              <a:sym typeface="Inter"/>
            </a:endParaRPr>
          </a:p>
          <a:p>
            <a:pPr indent="0" lvl="0" marL="0" rtl="0" algn="l">
              <a:spcBef>
                <a:spcPts val="0"/>
              </a:spcBef>
              <a:spcAft>
                <a:spcPts val="0"/>
              </a:spcAft>
              <a:buNone/>
            </a:pPr>
            <a:r>
              <a:t/>
            </a:r>
            <a:endParaRPr b="1" i="1"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"Excerpt of letter from Nzinga Mbemba to Portuguese King João III ," in World History Commons, https://worldhistorycommons.org/excerpt-letter-nzinga-mbemba-portuguese-king-joao-ii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79" name="Google Shape;79;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0" name="Google Shape;80;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526125" y="1067400"/>
            <a:ext cx="6737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Halant"/>
                <a:ea typeface="Halant"/>
                <a:cs typeface="Halant"/>
                <a:sym typeface="Halant"/>
              </a:rPr>
              <a:t>Note:</a:t>
            </a:r>
            <a:r>
              <a:rPr lang="en">
                <a:latin typeface="Halant"/>
                <a:ea typeface="Halant"/>
                <a:cs typeface="Halant"/>
                <a:sym typeface="Halant"/>
              </a:rPr>
              <a:t> </a:t>
            </a:r>
            <a:r>
              <a:rPr lang="en">
                <a:latin typeface="Halant"/>
                <a:ea typeface="Halant"/>
                <a:cs typeface="Halant"/>
                <a:sym typeface="Halant"/>
              </a:rPr>
              <a:t>In 1526, the king of the Kongo, Nzinga Mbemba (who by this time had adopted the Christian name of Afonso I) began writing a series of twenty-four letters to the Portuguese King Joao III appealing for an end to the slave trade. While a trading relationship had been in place between Portugal and Kongo since the 1480s, Afonso was increasingly unhappy that the relationship between both countries had degenerated into one in which the slave trade had become increasingly important.</a:t>
            </a:r>
            <a:endParaRPr>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 Questions</a:t>
            </a:r>
            <a:endParaRPr sz="1900">
              <a:latin typeface="Inter Medium"/>
              <a:ea typeface="Inter Medium"/>
              <a:cs typeface="Inter Medium"/>
              <a:sym typeface="Inter Medium"/>
            </a:endParaRPr>
          </a:p>
        </p:txBody>
      </p:sp>
      <p:pic>
        <p:nvPicPr>
          <p:cNvPr id="89" name="Google Shape;89;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1" name="Google Shape;9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2" name="Google Shape;92;p16"/>
          <p:cNvSpPr txBox="1"/>
          <p:nvPr/>
        </p:nvSpPr>
        <p:spPr>
          <a:xfrm>
            <a:off x="547200" y="923400"/>
            <a:ext cx="72252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Directions:</a:t>
            </a:r>
            <a:r>
              <a:rPr b="1"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Use the Background Reading to help you answer the following questions.</a:t>
            </a:r>
            <a:endParaRPr sz="1300">
              <a:solidFill>
                <a:schemeClr val="dk1"/>
              </a:solidFill>
              <a:latin typeface="Inter"/>
              <a:ea typeface="Inter"/>
              <a:cs typeface="Inter"/>
              <a:sym typeface="Inter"/>
            </a:endParaRPr>
          </a:p>
        </p:txBody>
      </p:sp>
      <p:sp>
        <p:nvSpPr>
          <p:cNvPr id="93" name="Google Shape;93;p16"/>
          <p:cNvSpPr txBox="1"/>
          <p:nvPr/>
        </p:nvSpPr>
        <p:spPr>
          <a:xfrm>
            <a:off x="381550" y="1503550"/>
            <a:ext cx="7074600" cy="61722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What strategies did African leaders use to resist the European slave trade?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Some, like King Ansah of Ghana, organized groups to watch for European ships and prevent them from coming ashore. In Benin, the people killed Europeans who attempted to land. Leaders like King Agadja of Dahomey captured slave raiders and warned them not to return, while Queen Nzingha of Angola fought a 30-year war against Portuguese slave traders.</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King Alfonso of Congo attempt to stop the slave trade, and what challenges did he face?</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King Alfonso (Nzenga Maremba) initially participated in the slave trade but later tried to stop it. He requested the return of trained prisoners of war from the Portuguese, who had promised to educate and return them to the Congo. However, his requests were repeatedly denied, and he discovered that many of the prisoners had been sold as slaves. In 1526, Alfonso wrote to King John III of Portugal asking for help to end the slave trade, explaining the harm it caused to his people and land, but faced resistance from the Portuguese.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African resistance to slavery impact European traders and their operations in Africa?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African resistance made the slave trade more difficult for European traders. Some African kingdoms, like those of King Alfonso and King Agadja, took measures to limit or halt the trade by capturing or killing slave traders, refusing to allow them ashore, or negotiating treaties. These actions forced European traders to face resistance, delays, and the loss of their captives or trade goods. However, despite these efforts, European greed and treachery ultimately allowed the trade to continue in some areas.</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99" name="Google Shape;99;p17"/>
          <p:cNvGraphicFramePr/>
          <p:nvPr/>
        </p:nvGraphicFramePr>
        <p:xfrm>
          <a:off x="320267" y="532015"/>
          <a:ext cx="3000000" cy="3000000"/>
        </p:xfrm>
        <a:graphic>
          <a:graphicData uri="http://schemas.openxmlformats.org/drawingml/2006/table">
            <a:tbl>
              <a:tblPr>
                <a:noFill/>
                <a:tableStyleId>{A23D394B-DDF2-4AA0-89C6-D754B3FB67FA}</a:tableStyleId>
              </a:tblPr>
              <a:tblGrid>
                <a:gridCol w="2134650"/>
                <a:gridCol w="2510200"/>
                <a:gridCol w="2408550"/>
              </a:tblGrid>
              <a:tr h="32875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chemeClr val="accent1"/>
                          </a:solidFill>
                          <a:latin typeface="Inter"/>
                          <a:ea typeface="Inter"/>
                          <a:cs typeface="Inter"/>
                          <a:sym typeface="Inter"/>
                        </a:rPr>
                        <a:t>King João III of Portugal.</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Portuguese merchants or the enslaved individuals who were being captured and sold.</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chemeClr val="accent1"/>
                          </a:solidFill>
                          <a:latin typeface="Inter"/>
                          <a:ea typeface="Inter"/>
                          <a:cs typeface="Inter"/>
                          <a:sym typeface="Inter"/>
                        </a:rPr>
                        <a:t>This document was written in 1526 by King Nzinga Mbemba, also known as Afonso I, the king of the Kongo.</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transatlantic slave trade was growing in importance. The relationship between Kongo and Portugal, which had initially been based on trade and diplomacy, had deteriorated due to the rise of the slave trade.</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To appeal to the Portuguese king to stop the slave trade in the Kongo. King Afonso wanted to address the negative impacts of the trade on his kingdom, including depopulation and the undermining of his authority.</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thieves and men of bad conscience grab them wishing to have the things and wares of this Kingdom which they are ambitious of, they grab them and get them to be sold”</a:t>
                      </a:r>
                      <a:endParaRPr b="1" sz="1000">
                        <a:solidFill>
                          <a:schemeClr val="accent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6825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100">
                          <a:solidFill>
                            <a:schemeClr val="accent1"/>
                          </a:solidFill>
                          <a:latin typeface="Inter"/>
                          <a:ea typeface="Inter"/>
                          <a:cs typeface="Inter"/>
                          <a:sym typeface="Inter"/>
                        </a:rPr>
                        <a:t>King Afonso was clearly opposed to the growing slave trade and its effects on his people and kingdom. His perspective is that of a ruler trying to protect his subjects from exploitation and preserve the stability of his kingdom.</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As a king, Afonso held a position of authority and responsibility over his people. His circumstances as a ruler during a time of growing European influence and exploitation likely shaped his perspective. He was directly impacted by the actions of European traders, who undermined his ability to maintain control over his kingdom and his people's loyalty.</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111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provides firsthand evidence of African resistance to the European slave trade, highlighting the role of African leaders in opposing this practice.</a:t>
                      </a:r>
                      <a:endParaRPr b="1" sz="1000">
                        <a:solidFill>
                          <a:schemeClr val="accent1"/>
                        </a:solidFill>
                        <a:latin typeface="Inter"/>
                        <a:ea typeface="Inter"/>
                        <a:cs typeface="Inter"/>
                        <a:sym typeface="Inter"/>
                      </a:endParaRPr>
                    </a:p>
                    <a:p>
                      <a:pPr indent="-292100" lvl="0" marL="457200" rtl="0" algn="l">
                        <a:spcBef>
                          <a:spcPts val="0"/>
                        </a:spcBef>
                        <a:spcAft>
                          <a:spcPts val="0"/>
                        </a:spcAft>
                        <a:buClr>
                          <a:schemeClr val="accent1"/>
                        </a:buClr>
                        <a:buSzPts val="1000"/>
                        <a:buFont typeface="Inter"/>
                        <a:buChar char="●"/>
                      </a:pPr>
                      <a:r>
                        <a:rPr b="1" lang="en" sz="1000">
                          <a:solidFill>
                            <a:schemeClr val="accent1"/>
                          </a:solidFill>
                          <a:latin typeface="Inter"/>
                          <a:ea typeface="Inter"/>
                          <a:cs typeface="Inter"/>
                          <a:sym typeface="Inter"/>
                        </a:rPr>
                        <a:t>offers insight into the early interactions between European powers and African kingdoms, particularly the diplomatic efforts by African leaders to end or reduce the slave trade.</a:t>
                      </a:r>
                      <a:endParaRPr b="1" sz="1000">
                        <a:solidFill>
                          <a:schemeClr val="accent1"/>
                        </a:solidFill>
                        <a:latin typeface="Inter"/>
                        <a:ea typeface="Inter"/>
                        <a:cs typeface="Inter"/>
                        <a:sym typeface="Inter"/>
                      </a:endParaRPr>
                    </a:p>
                    <a:p>
                      <a:pPr indent="0" lvl="0" marL="45720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“It is our will that in these Kingdoms there should not be any trade of slaves nor outlet for them," is significant because it shows that African leaders like Afonso were actively resisting the slave trade, countering the misconception that Africans passively accepted European dominance.</a:t>
                      </a:r>
                      <a:endParaRPr b="1" sz="1000">
                        <a:solidFill>
                          <a:schemeClr val="accent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00" name="Google Shape;100;p17"/>
          <p:cNvGraphicFramePr/>
          <p:nvPr/>
        </p:nvGraphicFramePr>
        <p:xfrm>
          <a:off x="459366" y="4736792"/>
          <a:ext cx="3000000" cy="3000000"/>
        </p:xfrm>
        <a:graphic>
          <a:graphicData uri="http://schemas.openxmlformats.org/drawingml/2006/table">
            <a:tbl>
              <a:tblPr>
                <a:noFill/>
                <a:tableStyleId>{A23D394B-DDF2-4AA0-89C6-D754B3FB67FA}</a:tableStyleId>
              </a:tblPr>
              <a:tblGrid>
                <a:gridCol w="1839725"/>
              </a:tblGrid>
              <a:tr h="608075">
                <a:tc>
                  <a:txBody>
                    <a:bodyPr/>
                    <a:lstStyle/>
                    <a:p>
                      <a:pPr indent="0" lvl="0" marL="0" rtl="0" algn="ctr">
                        <a:spcBef>
                          <a:spcPts val="0"/>
                        </a:spcBef>
                        <a:spcAft>
                          <a:spcPts val="0"/>
                        </a:spcAft>
                        <a:buNone/>
                      </a:pPr>
                      <a:r>
                        <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t/>
                      </a:r>
                      <a:endParaRPr b="1" sz="1100">
                        <a:solidFill>
                          <a:schemeClr val="accent1"/>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Arguments</a:t>
            </a:r>
            <a:endParaRPr sz="1900">
              <a:latin typeface="Halant"/>
              <a:ea typeface="Halant"/>
              <a:cs typeface="Halant"/>
              <a:sym typeface="Halant"/>
            </a:endParaRPr>
          </a:p>
        </p:txBody>
      </p:sp>
      <p:pic>
        <p:nvPicPr>
          <p:cNvPr id="109" name="Google Shape;10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2" name="Google Shape;112;p18"/>
          <p:cNvSpPr txBox="1"/>
          <p:nvPr/>
        </p:nvSpPr>
        <p:spPr>
          <a:xfrm>
            <a:off x="423725" y="2272225"/>
            <a:ext cx="6903600" cy="36102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Even before the first slaves were forcibly brought to British North America in 1619, enslaved people asserted their humanity through various forms of resistance. </a:t>
            </a: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Enslaved people resisted their bondage by pretending to be sick, running away, and revolting, which is historically significant because it highlights that enslaved people constantly pursued their own freedom, regardless of their circumstances.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Enslaved people resisted their enslavement in many different ways, which is historically significant because it demonstrates their resilience in the face of bondage.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a:t>
            </a:r>
            <a:r>
              <a:rPr lang="en" sz="1500">
                <a:solidFill>
                  <a:schemeClr val="dk1"/>
                </a:solidFill>
                <a:latin typeface="Inter"/>
                <a:ea typeface="Inter"/>
                <a:cs typeface="Inter"/>
                <a:sym typeface="Inter"/>
              </a:rPr>
              <a:t> When the 13th amendment abolished slavery, over four million enslaved people were freed, but even before this many resisted their enslavement.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p:txBody>
      </p:sp>
      <p:sp>
        <p:nvSpPr>
          <p:cNvPr id="113" name="Google Shape;113;p18"/>
          <p:cNvSpPr txBox="1"/>
          <p:nvPr/>
        </p:nvSpPr>
        <p:spPr>
          <a:xfrm>
            <a:off x="445175" y="8042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Prompt</a:t>
            </a:r>
            <a:r>
              <a:rPr lang="en" sz="2500">
                <a:solidFill>
                  <a:schemeClr val="dk1"/>
                </a:solidFill>
                <a:latin typeface="Inter"/>
                <a:ea typeface="Inter"/>
                <a:cs typeface="Inter"/>
                <a:sym typeface="Inter"/>
              </a:rPr>
              <a:t>: How did enslaved people resist their enslavement and why is this historically significant?</a:t>
            </a:r>
            <a:endParaRPr b="1" sz="2500">
              <a:solidFill>
                <a:schemeClr val="dk1"/>
              </a:solidFill>
              <a:latin typeface="Inter"/>
              <a:ea typeface="Inter"/>
              <a:cs typeface="Inter"/>
              <a:sym typeface="Inter"/>
            </a:endParaRPr>
          </a:p>
        </p:txBody>
      </p:sp>
      <p:sp>
        <p:nvSpPr>
          <p:cNvPr id="114" name="Google Shape;114;p18"/>
          <p:cNvSpPr txBox="1"/>
          <p:nvPr/>
        </p:nvSpPr>
        <p:spPr>
          <a:xfrm>
            <a:off x="919625" y="6615700"/>
            <a:ext cx="5954700" cy="27873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a:p>
            <a:pPr indent="457200" lvl="0" marL="0" rtl="0" algn="l">
              <a:spcBef>
                <a:spcPts val="0"/>
              </a:spcBef>
              <a:spcAft>
                <a:spcPts val="0"/>
              </a:spcAft>
              <a:buClr>
                <a:schemeClr val="dk1"/>
              </a:buClr>
              <a:buSzPts val="1100"/>
              <a:buFont typeface="Arial"/>
              <a:buNone/>
            </a:pPr>
            <a:r>
              <a:rPr b="1" lang="en">
                <a:solidFill>
                  <a:schemeClr val="accent1"/>
                </a:solidFill>
                <a:latin typeface="Inter"/>
                <a:ea typeface="Inter"/>
                <a:cs typeface="Inter"/>
                <a:sym typeface="Inter"/>
              </a:rPr>
              <a:t>Choice B is the </a:t>
            </a:r>
            <a:r>
              <a:rPr b="1" i="1" lang="en">
                <a:solidFill>
                  <a:schemeClr val="accent1"/>
                </a:solidFill>
                <a:latin typeface="Inter"/>
                <a:ea typeface="Inter"/>
                <a:cs typeface="Inter"/>
                <a:sym typeface="Inter"/>
              </a:rPr>
              <a:t>best</a:t>
            </a:r>
            <a:r>
              <a:rPr b="1" lang="en">
                <a:solidFill>
                  <a:schemeClr val="accent1"/>
                </a:solidFill>
                <a:latin typeface="Inter"/>
                <a:ea typeface="Inter"/>
                <a:cs typeface="Inter"/>
                <a:sym typeface="Inter"/>
              </a:rPr>
              <a:t> statement, as it clearly addresses both parts of the prompt and is historically defensible. Each of the pieces of evidence are specific enough to be proven with appropriate evidence. Choice C, being 2 points, is clear and historically defensible, especially as it relates to the historical significance; however, it does not provide any clear evidence of resistance. Choice A notes that there was resistance and it was in order for enslaved people to assert their humanity, but lacks any more detail, making it worth 1 point. Lastly, Choice D does not clearly address the prompt but only addresses the fact that there was slave resistance, so is worth 0 points.</a:t>
            </a:r>
            <a:endParaRPr b="1">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9"/>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120" name="Google Shape;120;p19"/>
          <p:cNvGraphicFramePr/>
          <p:nvPr/>
        </p:nvGraphicFramePr>
        <p:xfrm>
          <a:off x="969478" y="1521929"/>
          <a:ext cx="3000000" cy="3000000"/>
        </p:xfrm>
        <a:graphic>
          <a:graphicData uri="http://schemas.openxmlformats.org/drawingml/2006/table">
            <a:tbl>
              <a:tblPr>
                <a:noFill/>
                <a:tableStyleId>{A23D394B-DDF2-4AA0-89C6-D754B3FB67FA}</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21" name="Google Shape;121;p19"/>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22" name="Google Shape;122;p19"/>
          <p:cNvGraphicFramePr/>
          <p:nvPr/>
        </p:nvGraphicFramePr>
        <p:xfrm>
          <a:off x="559991" y="4094910"/>
          <a:ext cx="3000000" cy="3000000"/>
        </p:xfrm>
        <a:graphic>
          <a:graphicData uri="http://schemas.openxmlformats.org/drawingml/2006/table">
            <a:tbl>
              <a:tblPr>
                <a:noFill/>
                <a:tableStyleId>{A23D394B-DDF2-4AA0-89C6-D754B3FB67FA}</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23" name="Google Shape;123;p1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24" name="Google Shape;124;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Evaluating Arguments</a:t>
            </a:r>
            <a:endParaRPr sz="1900">
              <a:latin typeface="Halant"/>
              <a:ea typeface="Halant"/>
              <a:cs typeface="Halant"/>
              <a:sym typeface="Halant"/>
            </a:endParaRPr>
          </a:p>
        </p:txBody>
      </p:sp>
      <p:pic>
        <p:nvPicPr>
          <p:cNvPr id="125" name="Google Shape;12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